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30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"/>
          <p:cNvSpPr/>
          <p:nvPr/>
        </p:nvSpPr>
        <p:spPr>
          <a:xfrm>
            <a:off x="0" y="312840"/>
            <a:ext cx="9141840" cy="66632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73" name="ZoneTexte 2"/>
          <p:cNvSpPr/>
          <p:nvPr/>
        </p:nvSpPr>
        <p:spPr>
          <a:xfrm>
            <a:off x="2063880" y="3009960"/>
            <a:ext cx="50144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additifs / 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4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120" cy="1263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ZoneTexte 2"/>
          <p:cNvSpPr/>
          <p:nvPr/>
        </p:nvSpPr>
        <p:spPr>
          <a:xfrm>
            <a:off x="742320" y="2431080"/>
            <a:ext cx="6129000" cy="237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7" name=""/>
          <p:cNvSpPr/>
          <p:nvPr/>
        </p:nvSpPr>
        <p:spPr>
          <a:xfrm>
            <a:off x="141480" y="919440"/>
            <a:ext cx="8815320" cy="50335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4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Sur la première</a:t>
            </a:r>
            <a:r>
              <a:rPr b="0" lang="fr-FR" sz="4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 </a:t>
            </a:r>
            <a:r>
              <a:rPr b="0" lang="fr-FR" sz="4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page de son album, Léo a collé 7 images. Il a collé 8 images sur la deuxième</a:t>
            </a:r>
            <a:r>
              <a:rPr b="0" lang="fr-FR" sz="4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 </a:t>
            </a:r>
            <a:r>
              <a:rPr b="0" lang="fr-FR" sz="4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page,</a:t>
            </a:r>
            <a:endParaRPr b="0" lang="fr-FR" sz="42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  <a:p>
            <a:r>
              <a:rPr b="0" lang="fr-FR" sz="4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9 sur la troisième et ainsi de suite jusqu’à la 5</a:t>
            </a:r>
            <a:r>
              <a:rPr b="0" lang="fr-FR" sz="4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e </a:t>
            </a:r>
            <a:r>
              <a:rPr b="0" lang="fr-FR" sz="4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page. </a:t>
            </a:r>
            <a:endParaRPr b="0" lang="fr-FR" sz="42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  <a:p>
            <a:r>
              <a:rPr b="1" lang="fr-FR" sz="4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d’images a-t-il collées </a:t>
            </a:r>
            <a:r>
              <a:rPr b="1" lang="fr-FR" sz="4200" spc="-1" strike="noStrike">
                <a:solidFill>
                  <a:srgbClr val="000000"/>
                </a:solidFill>
                <a:latin typeface="Calibri"/>
                <a:ea typeface="Calibri"/>
              </a:rPr>
              <a:t>au total ?</a:t>
            </a:r>
            <a:endParaRPr b="0" lang="fr-FR" sz="42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9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880" cy="969840"/>
          </a:xfrm>
          <a:prstGeom prst="rect">
            <a:avLst/>
          </a:prstGeom>
          <a:ln w="0">
            <a:noFill/>
          </a:ln>
        </p:spPr>
      </p:pic>
      <p:sp>
        <p:nvSpPr>
          <p:cNvPr id="180" name="Rectangle : coins arrondis 5"/>
          <p:cNvSpPr/>
          <p:nvPr/>
        </p:nvSpPr>
        <p:spPr>
          <a:xfrm>
            <a:off x="368280" y="1377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Rectangle : coins arrondis 6"/>
          <p:cNvSpPr/>
          <p:nvPr/>
        </p:nvSpPr>
        <p:spPr>
          <a:xfrm>
            <a:off x="368280" y="2781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Rectangle : coins arrondis 8"/>
          <p:cNvSpPr/>
          <p:nvPr/>
        </p:nvSpPr>
        <p:spPr>
          <a:xfrm>
            <a:off x="368280" y="4184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Rectangle : coins arrondis 10"/>
          <p:cNvSpPr/>
          <p:nvPr/>
        </p:nvSpPr>
        <p:spPr>
          <a:xfrm>
            <a:off x="368280" y="5588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ZoneTexte 11"/>
          <p:cNvSpPr/>
          <p:nvPr/>
        </p:nvSpPr>
        <p:spPr>
          <a:xfrm>
            <a:off x="3402000" y="1155600"/>
            <a:ext cx="5482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total d’images.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5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320" cy="969840"/>
          </a:xfrm>
          <a:prstGeom prst="rect">
            <a:avLst/>
          </a:prstGeom>
          <a:ln w="0">
            <a:noFill/>
          </a:ln>
        </p:spPr>
      </p:pic>
      <p:pic>
        <p:nvPicPr>
          <p:cNvPr id="186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000" cy="1103040"/>
          </a:xfrm>
          <a:prstGeom prst="rect">
            <a:avLst/>
          </a:prstGeom>
          <a:ln w="0">
            <a:noFill/>
          </a:ln>
        </p:spPr>
      </p:pic>
      <p:pic>
        <p:nvPicPr>
          <p:cNvPr id="187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160" cy="969840"/>
          </a:xfrm>
          <a:prstGeom prst="rect">
            <a:avLst/>
          </a:prstGeom>
          <a:ln w="0">
            <a:noFill/>
          </a:ln>
        </p:spPr>
      </p:pic>
      <p:sp>
        <p:nvSpPr>
          <p:cNvPr id="188" name="ZoneTexte 15"/>
          <p:cNvSpPr/>
          <p:nvPr/>
        </p:nvSpPr>
        <p:spPr>
          <a:xfrm>
            <a:off x="3435120" y="2549160"/>
            <a:ext cx="2559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ZoneTexte 13"/>
          <p:cNvSpPr/>
          <p:nvPr/>
        </p:nvSpPr>
        <p:spPr>
          <a:xfrm>
            <a:off x="3584520" y="4254120"/>
            <a:ext cx="55137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7 + 8 + 9 + 10 + 11 = 45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ZoneTexte 16"/>
          <p:cNvSpPr/>
          <p:nvPr/>
        </p:nvSpPr>
        <p:spPr>
          <a:xfrm>
            <a:off x="3248640" y="5569200"/>
            <a:ext cx="5901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Léo a collé 45 images.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Rectangle 3"/>
          <p:cNvSpPr/>
          <p:nvPr/>
        </p:nvSpPr>
        <p:spPr>
          <a:xfrm>
            <a:off x="6120000" y="2520000"/>
            <a:ext cx="2879280" cy="539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Rectangle 12"/>
          <p:cNvSpPr/>
          <p:nvPr/>
        </p:nvSpPr>
        <p:spPr>
          <a:xfrm>
            <a:off x="6120000" y="3060000"/>
            <a:ext cx="576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Rectangle 17"/>
          <p:cNvSpPr/>
          <p:nvPr/>
        </p:nvSpPr>
        <p:spPr>
          <a:xfrm>
            <a:off x="6696000" y="3060000"/>
            <a:ext cx="57600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Rectangle 24"/>
          <p:cNvSpPr/>
          <p:nvPr/>
        </p:nvSpPr>
        <p:spPr>
          <a:xfrm>
            <a:off x="8424000" y="3060000"/>
            <a:ext cx="576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Rectangle 25"/>
          <p:cNvSpPr/>
          <p:nvPr/>
        </p:nvSpPr>
        <p:spPr>
          <a:xfrm>
            <a:off x="7272000" y="3060000"/>
            <a:ext cx="576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9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Rectangle 26"/>
          <p:cNvSpPr/>
          <p:nvPr/>
        </p:nvSpPr>
        <p:spPr>
          <a:xfrm>
            <a:off x="7848000" y="3060000"/>
            <a:ext cx="57600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2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ZoneTexte 3"/>
          <p:cNvSpPr/>
          <p:nvPr/>
        </p:nvSpPr>
        <p:spPr>
          <a:xfrm>
            <a:off x="742320" y="2431080"/>
            <a:ext cx="6129000" cy="237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0" name=""/>
          <p:cNvSpPr/>
          <p:nvPr/>
        </p:nvSpPr>
        <p:spPr>
          <a:xfrm>
            <a:off x="141480" y="1533240"/>
            <a:ext cx="8815320" cy="32756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44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Les clémentines sont vendues en barquettes de 4 kg pour 12,20€. </a:t>
            </a:r>
            <a:r>
              <a:rPr b="1" lang="fr-FR" sz="44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coûte un kilogramme de clémentines ?</a:t>
            </a:r>
            <a:endParaRPr b="0" i="1" lang="fr-FR" sz="44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2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880" cy="969840"/>
          </a:xfrm>
          <a:prstGeom prst="rect">
            <a:avLst/>
          </a:prstGeom>
          <a:ln w="0">
            <a:noFill/>
          </a:ln>
        </p:spPr>
      </p:pic>
      <p:sp>
        <p:nvSpPr>
          <p:cNvPr id="203" name="Rectangle : coins arrondis 5"/>
          <p:cNvSpPr/>
          <p:nvPr/>
        </p:nvSpPr>
        <p:spPr>
          <a:xfrm>
            <a:off x="368280" y="1377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Rectangle : coins arrondis 6"/>
          <p:cNvSpPr/>
          <p:nvPr/>
        </p:nvSpPr>
        <p:spPr>
          <a:xfrm>
            <a:off x="368280" y="2781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Rectangle : coins arrondis 8"/>
          <p:cNvSpPr/>
          <p:nvPr/>
        </p:nvSpPr>
        <p:spPr>
          <a:xfrm>
            <a:off x="368280" y="4184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Rectangle : coins arrondis 10"/>
          <p:cNvSpPr/>
          <p:nvPr/>
        </p:nvSpPr>
        <p:spPr>
          <a:xfrm>
            <a:off x="368280" y="5588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ZoneTexte 11"/>
          <p:cNvSpPr/>
          <p:nvPr/>
        </p:nvSpPr>
        <p:spPr>
          <a:xfrm>
            <a:off x="3402000" y="1155600"/>
            <a:ext cx="5482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prix d’un kilogramme de clémentines.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ZoneTexte 17"/>
          <p:cNvSpPr/>
          <p:nvPr/>
        </p:nvSpPr>
        <p:spPr>
          <a:xfrm>
            <a:off x="3435120" y="5569200"/>
            <a:ext cx="56480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kilogramme de clémentines coûte 3,05€.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9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320" cy="969840"/>
          </a:xfrm>
          <a:prstGeom prst="rect">
            <a:avLst/>
          </a:prstGeom>
          <a:ln w="0">
            <a:noFill/>
          </a:ln>
        </p:spPr>
      </p:pic>
      <p:pic>
        <p:nvPicPr>
          <p:cNvPr id="210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000" cy="1103040"/>
          </a:xfrm>
          <a:prstGeom prst="rect">
            <a:avLst/>
          </a:prstGeom>
          <a:ln w="0">
            <a:noFill/>
          </a:ln>
        </p:spPr>
      </p:pic>
      <p:pic>
        <p:nvPicPr>
          <p:cNvPr id="211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160" cy="969840"/>
          </a:xfrm>
          <a:prstGeom prst="rect">
            <a:avLst/>
          </a:prstGeom>
          <a:ln w="0">
            <a:noFill/>
          </a:ln>
        </p:spPr>
      </p:pic>
      <p:sp>
        <p:nvSpPr>
          <p:cNvPr id="212" name="ZoneTexte 15"/>
          <p:cNvSpPr/>
          <p:nvPr/>
        </p:nvSpPr>
        <p:spPr>
          <a:xfrm>
            <a:off x="3435120" y="2549160"/>
            <a:ext cx="2612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ZoneTexte 22"/>
          <p:cNvSpPr/>
          <p:nvPr/>
        </p:nvSpPr>
        <p:spPr>
          <a:xfrm>
            <a:off x="3508560" y="4213440"/>
            <a:ext cx="461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12,20 : 4 = 3,05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Rectangle 4"/>
          <p:cNvSpPr/>
          <p:nvPr/>
        </p:nvSpPr>
        <p:spPr>
          <a:xfrm>
            <a:off x="6120000" y="2520000"/>
            <a:ext cx="2879280" cy="539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12,20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Rectangle 5"/>
          <p:cNvSpPr/>
          <p:nvPr/>
        </p:nvSpPr>
        <p:spPr>
          <a:xfrm>
            <a:off x="612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Rectangle 2"/>
          <p:cNvSpPr/>
          <p:nvPr/>
        </p:nvSpPr>
        <p:spPr>
          <a:xfrm>
            <a:off x="756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Rectangle 6"/>
          <p:cNvSpPr/>
          <p:nvPr/>
        </p:nvSpPr>
        <p:spPr>
          <a:xfrm>
            <a:off x="684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Rectangle 9"/>
          <p:cNvSpPr/>
          <p:nvPr/>
        </p:nvSpPr>
        <p:spPr>
          <a:xfrm>
            <a:off x="828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3" dur="indefinite" restart="never" nodeType="tmRoot">
          <p:childTnLst>
            <p:seq>
              <p:cTn id="54" dur="indefinite" nodeType="mainSeq">
                <p:childTnLst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2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2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9"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9" dur="2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>
            <a:off x="8064360" y="36036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"/>
          <p:cNvSpPr/>
          <p:nvPr/>
        </p:nvSpPr>
        <p:spPr>
          <a:xfrm>
            <a:off x="7884360" y="360036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4" name=""/>
          <p:cNvSpPr/>
          <p:nvPr/>
        </p:nvSpPr>
        <p:spPr>
          <a:xfrm>
            <a:off x="141480" y="1190520"/>
            <a:ext cx="8815320" cy="16110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La paire de chaussures de papa coûte 4,50€ plus cher que la paire de son fils qui vaut 13,50€.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coûte la paire de chaussures de papa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225" name=""/>
          <p:cNvSpPr/>
          <p:nvPr/>
        </p:nvSpPr>
        <p:spPr>
          <a:xfrm>
            <a:off x="154440" y="4265280"/>
            <a:ext cx="8544600" cy="19260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La paire de chaussures de papa coûte trois fois plus cher que la paire de son fils qui vaut 13,50€.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coûte la paire de chaussures de papa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7" name="Image 17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880" cy="969840"/>
          </a:xfrm>
          <a:prstGeom prst="rect">
            <a:avLst/>
          </a:prstGeom>
          <a:ln w="0">
            <a:noFill/>
          </a:ln>
        </p:spPr>
      </p:pic>
      <p:sp>
        <p:nvSpPr>
          <p:cNvPr id="228" name="Rectangle : coins arrondis 17"/>
          <p:cNvSpPr/>
          <p:nvPr/>
        </p:nvSpPr>
        <p:spPr>
          <a:xfrm>
            <a:off x="368280" y="1377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Rectangle : coins arrondis 18"/>
          <p:cNvSpPr/>
          <p:nvPr/>
        </p:nvSpPr>
        <p:spPr>
          <a:xfrm>
            <a:off x="368280" y="2781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Rectangle : coins arrondis 19"/>
          <p:cNvSpPr/>
          <p:nvPr/>
        </p:nvSpPr>
        <p:spPr>
          <a:xfrm>
            <a:off x="368280" y="4184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Rectangle : coins arrondis 20"/>
          <p:cNvSpPr/>
          <p:nvPr/>
        </p:nvSpPr>
        <p:spPr>
          <a:xfrm>
            <a:off x="368280" y="5588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ZoneTexte 18"/>
          <p:cNvSpPr/>
          <p:nvPr/>
        </p:nvSpPr>
        <p:spPr>
          <a:xfrm>
            <a:off x="3402000" y="1155600"/>
            <a:ext cx="56044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prix de la paire de chaussures de papa.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ZoneTexte 19"/>
          <p:cNvSpPr/>
          <p:nvPr/>
        </p:nvSpPr>
        <p:spPr>
          <a:xfrm>
            <a:off x="3435120" y="5569200"/>
            <a:ext cx="564804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La paire de chaussures de papa coûte 18 €.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4" name="Image 1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320" cy="969840"/>
          </a:xfrm>
          <a:prstGeom prst="rect">
            <a:avLst/>
          </a:prstGeom>
          <a:ln w="0">
            <a:noFill/>
          </a:ln>
        </p:spPr>
      </p:pic>
      <p:pic>
        <p:nvPicPr>
          <p:cNvPr id="235" name="Image 2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000" cy="1103040"/>
          </a:xfrm>
          <a:prstGeom prst="rect">
            <a:avLst/>
          </a:prstGeom>
          <a:ln w="0">
            <a:noFill/>
          </a:ln>
        </p:spPr>
      </p:pic>
      <p:pic>
        <p:nvPicPr>
          <p:cNvPr id="236" name="Image 2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160" cy="969840"/>
          </a:xfrm>
          <a:prstGeom prst="rect">
            <a:avLst/>
          </a:prstGeom>
          <a:ln w="0">
            <a:noFill/>
          </a:ln>
        </p:spPr>
      </p:pic>
      <p:sp>
        <p:nvSpPr>
          <p:cNvPr id="237" name="ZoneTexte 20"/>
          <p:cNvSpPr/>
          <p:nvPr/>
        </p:nvSpPr>
        <p:spPr>
          <a:xfrm>
            <a:off x="3435120" y="2549160"/>
            <a:ext cx="2612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ZoneTexte 21"/>
          <p:cNvSpPr/>
          <p:nvPr/>
        </p:nvSpPr>
        <p:spPr>
          <a:xfrm>
            <a:off x="3508560" y="4213440"/>
            <a:ext cx="461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13,50 + 4,50 = 18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Rectangle 13"/>
          <p:cNvSpPr/>
          <p:nvPr/>
        </p:nvSpPr>
        <p:spPr>
          <a:xfrm>
            <a:off x="6120000" y="2520000"/>
            <a:ext cx="2879280" cy="539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Rectangle 14"/>
          <p:cNvSpPr/>
          <p:nvPr/>
        </p:nvSpPr>
        <p:spPr>
          <a:xfrm>
            <a:off x="6120000" y="3060000"/>
            <a:ext cx="18500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13,50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"/>
          <p:cNvSpPr/>
          <p:nvPr/>
        </p:nvSpPr>
        <p:spPr>
          <a:xfrm>
            <a:off x="8064360" y="36036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Rectangle 20"/>
          <p:cNvSpPr/>
          <p:nvPr/>
        </p:nvSpPr>
        <p:spPr>
          <a:xfrm>
            <a:off x="8042400" y="3060000"/>
            <a:ext cx="9572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4,50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0" dur="indefinite" restart="never" nodeType="tmRoot">
          <p:childTnLst>
            <p:seq>
              <p:cTn id="101" dur="indefinite" nodeType="mainSeq">
                <p:childTnLst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6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67183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5" name="Image 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880" cy="969840"/>
          </a:xfrm>
          <a:prstGeom prst="rect">
            <a:avLst/>
          </a:prstGeom>
          <a:ln w="0">
            <a:noFill/>
          </a:ln>
        </p:spPr>
      </p:pic>
      <p:sp>
        <p:nvSpPr>
          <p:cNvPr id="246" name="Rectangle : coins arrondis 21"/>
          <p:cNvSpPr/>
          <p:nvPr/>
        </p:nvSpPr>
        <p:spPr>
          <a:xfrm>
            <a:off x="368280" y="1377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Rectangle : coins arrondis 22"/>
          <p:cNvSpPr/>
          <p:nvPr/>
        </p:nvSpPr>
        <p:spPr>
          <a:xfrm>
            <a:off x="368280" y="2781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Rectangle : coins arrondis 23"/>
          <p:cNvSpPr/>
          <p:nvPr/>
        </p:nvSpPr>
        <p:spPr>
          <a:xfrm>
            <a:off x="368280" y="4184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Rectangle : coins arrondis 24"/>
          <p:cNvSpPr/>
          <p:nvPr/>
        </p:nvSpPr>
        <p:spPr>
          <a:xfrm>
            <a:off x="368280" y="5588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ZoneTexte 23"/>
          <p:cNvSpPr/>
          <p:nvPr/>
        </p:nvSpPr>
        <p:spPr>
          <a:xfrm>
            <a:off x="3402000" y="1155600"/>
            <a:ext cx="56044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prix de la paire de chaussures de papa.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ZoneTexte 24"/>
          <p:cNvSpPr/>
          <p:nvPr/>
        </p:nvSpPr>
        <p:spPr>
          <a:xfrm>
            <a:off x="3435120" y="5569200"/>
            <a:ext cx="564804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La paire de chaussures de papa coûte 40,50€.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2" name="Image 22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320" cy="969840"/>
          </a:xfrm>
          <a:prstGeom prst="rect">
            <a:avLst/>
          </a:prstGeom>
          <a:ln w="0">
            <a:noFill/>
          </a:ln>
        </p:spPr>
      </p:pic>
      <p:pic>
        <p:nvPicPr>
          <p:cNvPr id="253" name="Image 23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000" cy="1103040"/>
          </a:xfrm>
          <a:prstGeom prst="rect">
            <a:avLst/>
          </a:prstGeom>
          <a:ln w="0">
            <a:noFill/>
          </a:ln>
        </p:spPr>
      </p:pic>
      <p:pic>
        <p:nvPicPr>
          <p:cNvPr id="254" name="Image 24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160" cy="969840"/>
          </a:xfrm>
          <a:prstGeom prst="rect">
            <a:avLst/>
          </a:prstGeom>
          <a:ln w="0">
            <a:noFill/>
          </a:ln>
        </p:spPr>
      </p:pic>
      <p:sp>
        <p:nvSpPr>
          <p:cNvPr id="255" name="ZoneTexte 25"/>
          <p:cNvSpPr/>
          <p:nvPr/>
        </p:nvSpPr>
        <p:spPr>
          <a:xfrm>
            <a:off x="3435120" y="2549160"/>
            <a:ext cx="2612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ZoneTexte 26"/>
          <p:cNvSpPr/>
          <p:nvPr/>
        </p:nvSpPr>
        <p:spPr>
          <a:xfrm>
            <a:off x="3508560" y="4213440"/>
            <a:ext cx="461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13,50 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x 3 = 40,50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Rectangle 7"/>
          <p:cNvSpPr/>
          <p:nvPr/>
        </p:nvSpPr>
        <p:spPr>
          <a:xfrm>
            <a:off x="6120000" y="2520000"/>
            <a:ext cx="2879280" cy="539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Rectangle 8"/>
          <p:cNvSpPr/>
          <p:nvPr/>
        </p:nvSpPr>
        <p:spPr>
          <a:xfrm>
            <a:off x="6120000" y="3060000"/>
            <a:ext cx="9572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13,50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Rectangle 22"/>
          <p:cNvSpPr/>
          <p:nvPr/>
        </p:nvSpPr>
        <p:spPr>
          <a:xfrm>
            <a:off x="8042400" y="3060000"/>
            <a:ext cx="9572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13,50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Rectangle 23"/>
          <p:cNvSpPr/>
          <p:nvPr/>
        </p:nvSpPr>
        <p:spPr>
          <a:xfrm>
            <a:off x="7081200" y="3060000"/>
            <a:ext cx="9572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13,50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"/>
          <p:cNvSpPr/>
          <p:nvPr/>
        </p:nvSpPr>
        <p:spPr>
          <a:xfrm>
            <a:off x="7901640" y="30132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7" dur="indefinite" restart="never" nodeType="tmRoot">
          <p:childTnLst>
            <p:seq>
              <p:cTn id="138" dur="indefinite" nodeType="mainSeq">
                <p:childTnLst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3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3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8" dur="2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3" dur="2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8" dur="2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8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110</TotalTime>
  <Application>LibreOffice/7.4.3.2$Windows_X86_64 LibreOffice_project/1048a8393ae2eeec98dff31b5c133c5f1d08b890</Application>
  <AppVersion>15.0000</AppVersion>
  <Words>235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2025-12-30T10:21:01Z</dcterms:modified>
  <cp:revision>118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